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6" r:id="rId10"/>
    <p:sldId id="267" r:id="rId11"/>
    <p:sldId id="268" r:id="rId12"/>
    <p:sldId id="263" r:id="rId13"/>
    <p:sldId id="265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669088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510F5-16DD-46B8-AAC1-479489F060B8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1044"/>
            <a:ext cx="2889938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A71EA-1B86-41DF-B0B0-B6E0F9AD9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4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561B-CBB4-44C6-8C32-ABEAE0D36CCD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82B4-AFC1-4448-BF33-E200CFE7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0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561B-CBB4-44C6-8C32-ABEAE0D36CCD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82B4-AFC1-4448-BF33-E200CFE7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3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561B-CBB4-44C6-8C32-ABEAE0D36CCD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82B4-AFC1-4448-BF33-E200CFE7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0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561B-CBB4-44C6-8C32-ABEAE0D36CCD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82B4-AFC1-4448-BF33-E200CFE7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7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561B-CBB4-44C6-8C32-ABEAE0D36CCD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82B4-AFC1-4448-BF33-E200CFE7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3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561B-CBB4-44C6-8C32-ABEAE0D36CCD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82B4-AFC1-4448-BF33-E200CFE7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5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561B-CBB4-44C6-8C32-ABEAE0D36CCD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82B4-AFC1-4448-BF33-E200CFE7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20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561B-CBB4-44C6-8C32-ABEAE0D36CCD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82B4-AFC1-4448-BF33-E200CFE7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1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561B-CBB4-44C6-8C32-ABEAE0D36CCD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82B4-AFC1-4448-BF33-E200CFE7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9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561B-CBB4-44C6-8C32-ABEAE0D36CCD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82B4-AFC1-4448-BF33-E200CFE7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3561B-CBB4-44C6-8C32-ABEAE0D36CCD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A82B4-AFC1-4448-BF33-E200CFE7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00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3561B-CBB4-44C6-8C32-ABEAE0D36CCD}" type="datetimeFigureOut">
              <a:rPr lang="en-US" smtClean="0"/>
              <a:t>6/20/2012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A82B4-AFC1-4448-BF33-E200CFE7C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57201"/>
            <a:ext cx="8839200" cy="3047999"/>
          </a:xfrm>
        </p:spPr>
        <p:txBody>
          <a:bodyPr>
            <a:normAutofit/>
          </a:bodyPr>
          <a:lstStyle/>
          <a:p>
            <a:r>
              <a:rPr lang="en-US" b="1" dirty="0" smtClean="0"/>
              <a:t>North Korean Refugee Flows: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dirty="0" smtClean="0"/>
              <a:t>Existing knowledge, Trends from other cases, </a:t>
            </a:r>
            <a:br>
              <a:rPr lang="en-US" sz="3600" dirty="0" smtClean="0"/>
            </a:br>
            <a:r>
              <a:rPr lang="en-US" sz="3600" dirty="0" smtClean="0"/>
              <a:t>Lessons to Learn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Sandra </a:t>
            </a:r>
            <a:r>
              <a:rPr lang="en-US" dirty="0" err="1" smtClean="0">
                <a:solidFill>
                  <a:schemeClr val="tx1"/>
                </a:solidFill>
              </a:rPr>
              <a:t>Fahy</a:t>
            </a:r>
            <a:r>
              <a:rPr lang="en-US" dirty="0" smtClean="0">
                <a:solidFill>
                  <a:schemeClr val="tx1"/>
                </a:solidFill>
              </a:rPr>
              <a:t>, Ph.D.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Post-Doctoral Fellow, Korean Studies Institute, University of Southern California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smfahy@gmail.com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799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Predictions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Ku </a:t>
            </a:r>
            <a:r>
              <a:rPr lang="en-US" sz="1600" dirty="0" err="1"/>
              <a:t>Seop</a:t>
            </a:r>
            <a:r>
              <a:rPr lang="en-US" sz="1600" dirty="0"/>
              <a:t> Kim</a:t>
            </a:r>
          </a:p>
          <a:p>
            <a:pPr marL="0" indent="0">
              <a:buNone/>
            </a:pPr>
            <a:r>
              <a:rPr lang="en-US" sz="1600" dirty="0"/>
              <a:t>Head of North Korean Research of KIDA at that time and former President of KIDA(2008-2011)</a:t>
            </a:r>
          </a:p>
          <a:p>
            <a:pPr marL="0" indent="0">
              <a:buNone/>
            </a:pPr>
            <a:r>
              <a:rPr lang="en-US" sz="1600" b="1" dirty="0"/>
              <a:t>at least 4 million or almost North Korean people </a:t>
            </a:r>
          </a:p>
          <a:p>
            <a:pPr marL="0" indent="0">
              <a:buNone/>
            </a:pPr>
            <a:r>
              <a:rPr lang="en-US" sz="1600" dirty="0"/>
              <a:t>www.chosun.com  01/29/1995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dirty="0"/>
              <a:t>Sung Ho </a:t>
            </a:r>
            <a:r>
              <a:rPr lang="en-US" sz="1600" dirty="0" err="1"/>
              <a:t>Ahn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Professor of Political Science in Chung </a:t>
            </a:r>
            <a:r>
              <a:rPr lang="en-US" sz="1600" dirty="0" err="1"/>
              <a:t>Buk</a:t>
            </a:r>
            <a:r>
              <a:rPr lang="en-US" sz="1600" dirty="0"/>
              <a:t> National University</a:t>
            </a:r>
          </a:p>
          <a:p>
            <a:pPr marL="0" indent="0">
              <a:buNone/>
            </a:pPr>
            <a:r>
              <a:rPr lang="en-US" sz="1600" b="1" dirty="0"/>
              <a:t>4 million</a:t>
            </a:r>
          </a:p>
          <a:p>
            <a:pPr marL="0" indent="0">
              <a:buNone/>
            </a:pPr>
            <a:r>
              <a:rPr lang="en-US" sz="1600" dirty="0"/>
              <a:t>a conference of 60th anniversary of National Foundation in National Assembly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dirty="0"/>
              <a:t>Nam Sung </a:t>
            </a:r>
            <a:r>
              <a:rPr lang="en-US" sz="1600" dirty="0" err="1"/>
              <a:t>Hur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emeritus professor of Korea National Defense University. This university is only for current soldiers.</a:t>
            </a:r>
          </a:p>
          <a:p>
            <a:pPr marL="0" indent="0">
              <a:buNone/>
            </a:pPr>
            <a:r>
              <a:rPr lang="en-US" sz="1600" b="1" dirty="0"/>
              <a:t>maximum 4 </a:t>
            </a:r>
            <a:r>
              <a:rPr lang="en-US" sz="1600" b="1" dirty="0" smtClean="0"/>
              <a:t>million</a:t>
            </a:r>
            <a:endParaRPr lang="en-US" sz="1600" b="1" dirty="0"/>
          </a:p>
          <a:p>
            <a:pPr marL="0" indent="0">
              <a:buNone/>
            </a:pPr>
            <a:r>
              <a:rPr lang="en-US" sz="1600" dirty="0"/>
              <a:t>an inaugural conference of National contingency of National </a:t>
            </a:r>
            <a:r>
              <a:rPr lang="en-US" sz="1600" dirty="0" smtClean="0"/>
              <a:t>Assembly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dirty="0"/>
              <a:t>Yong Won </a:t>
            </a:r>
            <a:r>
              <a:rPr lang="en-US" sz="1600" dirty="0" err="1"/>
              <a:t>Yoo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A military report of </a:t>
            </a:r>
            <a:r>
              <a:rPr lang="en-US" sz="1600" dirty="0" err="1"/>
              <a:t>Chosun</a:t>
            </a:r>
            <a:r>
              <a:rPr lang="en-US" sz="1600" dirty="0"/>
              <a:t> </a:t>
            </a:r>
            <a:r>
              <a:rPr lang="en-US" sz="1600" dirty="0" err="1"/>
              <a:t>Ilbo</a:t>
            </a:r>
            <a:r>
              <a:rPr lang="en-US" sz="1600" dirty="0"/>
              <a:t>. He is known as the best military report of South Korea</a:t>
            </a:r>
          </a:p>
          <a:p>
            <a:pPr marL="0" indent="0">
              <a:buNone/>
            </a:pPr>
            <a:r>
              <a:rPr lang="en-US" sz="1600" b="1" dirty="0"/>
              <a:t>Over 2 million</a:t>
            </a:r>
          </a:p>
          <a:p>
            <a:pPr marL="0" indent="0">
              <a:buNone/>
            </a:pPr>
            <a:r>
              <a:rPr lang="en-US" sz="1600" dirty="0"/>
              <a:t>www.chosun.com  09/22/2008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2236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Predictions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/>
              <a:t>Sung </a:t>
            </a:r>
            <a:r>
              <a:rPr lang="en-US" sz="1400" dirty="0" err="1" smtClean="0"/>
              <a:t>Wook</a:t>
            </a:r>
            <a:r>
              <a:rPr lang="en-US" sz="1400" dirty="0" smtClean="0"/>
              <a:t> Nam</a:t>
            </a:r>
          </a:p>
          <a:p>
            <a:pPr marL="0" indent="0">
              <a:buNone/>
            </a:pPr>
            <a:r>
              <a:rPr lang="en-US" sz="1400" dirty="0" smtClean="0"/>
              <a:t>President of the Institute for National Security Strategy (a think tank of NIS of South Korea)</a:t>
            </a:r>
          </a:p>
          <a:p>
            <a:pPr marL="0" indent="0">
              <a:buNone/>
            </a:pPr>
            <a:r>
              <a:rPr lang="en-US" sz="1400" b="1" dirty="0" smtClean="0"/>
              <a:t>"three hundred thousand in two months </a:t>
            </a:r>
          </a:p>
          <a:p>
            <a:pPr marL="0" indent="0">
              <a:buNone/>
            </a:pPr>
            <a:r>
              <a:rPr lang="en-US" sz="1400" dirty="0" smtClean="0"/>
              <a:t>(reason: when the Berlin Wall was removed, 1.8 hundred thousand East Germany people defected to West Germany in two months)"</a:t>
            </a:r>
          </a:p>
          <a:p>
            <a:pPr marL="0" indent="0">
              <a:buNone/>
            </a:pPr>
            <a:r>
              <a:rPr lang="en-US" sz="1400" dirty="0" smtClean="0"/>
              <a:t>www.chosun.com  09/26/2008</a:t>
            </a:r>
          </a:p>
          <a:p>
            <a:pPr marL="0" indent="0">
              <a:buNone/>
            </a:pPr>
            <a:r>
              <a:rPr lang="en-US" sz="1400" dirty="0" smtClean="0"/>
              <a:t> </a:t>
            </a:r>
          </a:p>
          <a:p>
            <a:pPr marL="0" indent="0">
              <a:buNone/>
            </a:pPr>
            <a:r>
              <a:rPr lang="en-US" sz="1400" dirty="0" smtClean="0"/>
              <a:t>In </a:t>
            </a:r>
            <a:r>
              <a:rPr lang="en-US" sz="1400" dirty="0" err="1" smtClean="0"/>
              <a:t>ae</a:t>
            </a:r>
            <a:r>
              <a:rPr lang="en-US" sz="1400" dirty="0" smtClean="0"/>
              <a:t> Hyun</a:t>
            </a:r>
          </a:p>
          <a:p>
            <a:pPr marL="0" indent="0">
              <a:buNone/>
            </a:pPr>
            <a:r>
              <a:rPr lang="en-US" sz="1400" dirty="0" smtClean="0"/>
              <a:t>President of North Korea Intellectuals Solidarity</a:t>
            </a:r>
          </a:p>
          <a:p>
            <a:pPr marL="0" indent="0">
              <a:buNone/>
            </a:pPr>
            <a:r>
              <a:rPr lang="en-US" sz="1400" b="1" dirty="0" smtClean="0"/>
              <a:t>mass defection is not going to happen</a:t>
            </a:r>
          </a:p>
          <a:p>
            <a:pPr marL="0" indent="0">
              <a:buNone/>
            </a:pPr>
            <a:r>
              <a:rPr lang="en-US" sz="1400" dirty="0" smtClean="0"/>
              <a:t>an inaugural conference of NK Intellectuals Solidarity</a:t>
            </a:r>
          </a:p>
          <a:p>
            <a:pPr marL="0" indent="0">
              <a:buNone/>
            </a:pPr>
            <a:r>
              <a:rPr lang="en-US" sz="1400" dirty="0" smtClean="0"/>
              <a:t> </a:t>
            </a:r>
          </a:p>
          <a:p>
            <a:pPr marL="0" indent="0">
              <a:buNone/>
            </a:pPr>
            <a:r>
              <a:rPr lang="en-US" sz="1400" dirty="0" smtClean="0"/>
              <a:t>Yun Young Kim</a:t>
            </a:r>
          </a:p>
          <a:p>
            <a:pPr marL="0" indent="0">
              <a:buNone/>
            </a:pPr>
            <a:r>
              <a:rPr lang="en-US" sz="1400" dirty="0" smtClean="0"/>
              <a:t>Senior Research Fellow of Police Science Institute</a:t>
            </a:r>
          </a:p>
          <a:p>
            <a:pPr marL="0" indent="0">
              <a:buNone/>
            </a:pPr>
            <a:r>
              <a:rPr lang="en-US" sz="1400" b="1" dirty="0" smtClean="0"/>
              <a:t>from 2 million to 4 million by regime change or collapse, from 11 hundred thousand to 1.8 million by the process of the contingency </a:t>
            </a:r>
          </a:p>
          <a:p>
            <a:pPr marL="0" indent="0">
              <a:buNone/>
            </a:pPr>
            <a:r>
              <a:rPr lang="en-US" sz="1400" dirty="0" smtClean="0"/>
              <a:t>the police science institute review no.11 June 2009</a:t>
            </a:r>
          </a:p>
          <a:p>
            <a:pPr marL="0" indent="0">
              <a:buNone/>
            </a:pPr>
            <a:r>
              <a:rPr lang="en-US" sz="1400" dirty="0" smtClean="0"/>
              <a:t>  </a:t>
            </a:r>
          </a:p>
          <a:p>
            <a:pPr marL="0" indent="0">
              <a:buNone/>
            </a:pPr>
            <a:r>
              <a:rPr lang="en-US" sz="1400" dirty="0" smtClean="0"/>
              <a:t>Ministry of National </a:t>
            </a:r>
            <a:r>
              <a:rPr lang="en-US" sz="1400" dirty="0" err="1" smtClean="0"/>
              <a:t>Defence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b="1" dirty="0" smtClean="0"/>
              <a:t>one hundred thousand if the North can control, from 1.8 million to 2 million if the North cannot control</a:t>
            </a:r>
          </a:p>
          <a:p>
            <a:pPr marL="0" indent="0">
              <a:buNone/>
            </a:pPr>
            <a:r>
              <a:rPr lang="en-US" sz="1400" dirty="0" smtClean="0"/>
              <a:t>www.segye.com  10/13/2010</a:t>
            </a:r>
          </a:p>
          <a:p>
            <a:pPr marL="0" indent="0">
              <a:buNone/>
            </a:pPr>
            <a:r>
              <a:rPr lang="en-US" sz="1400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739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other cases?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“Mass Migration” is defined as anything over 10,000</a:t>
            </a:r>
          </a:p>
          <a:p>
            <a:r>
              <a:rPr lang="en-US" dirty="0" smtClean="0"/>
              <a:t>Caused by several factors</a:t>
            </a:r>
          </a:p>
          <a:p>
            <a:pPr lvl="1"/>
            <a:r>
              <a:rPr lang="en-US" dirty="0" smtClean="0"/>
              <a:t>Gov’t failure to protect minority population</a:t>
            </a:r>
          </a:p>
          <a:p>
            <a:pPr lvl="1"/>
            <a:r>
              <a:rPr lang="en-US" dirty="0" smtClean="0"/>
              <a:t>Gov’t under attack by armed groups seeking power</a:t>
            </a:r>
          </a:p>
          <a:p>
            <a:pPr lvl="1"/>
            <a:r>
              <a:rPr lang="en-US" dirty="0" smtClean="0"/>
              <a:t>Conflicts in war with colonial power</a:t>
            </a:r>
          </a:p>
          <a:p>
            <a:pPr lvl="1"/>
            <a:r>
              <a:rPr lang="en-US" dirty="0" smtClean="0"/>
              <a:t>Gov’t involved in the persecution of citizens</a:t>
            </a:r>
          </a:p>
          <a:p>
            <a:pPr lvl="1"/>
            <a:r>
              <a:rPr lang="en-US" dirty="0" smtClean="0"/>
              <a:t>Migration to deal with drought, flood, famine, etc.</a:t>
            </a:r>
          </a:p>
        </p:txBody>
      </p:sp>
    </p:spTree>
    <p:extLst>
      <p:ext uri="{BB962C8B-B14F-4D97-AF65-F5344CB8AC3E}">
        <p14:creationId xmlns:p14="http://schemas.microsoft.com/office/powerpoint/2010/main" val="148605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Cases: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1969, the majority of refugees worldwide resembled the North Korean refugee case…</a:t>
            </a:r>
          </a:p>
          <a:p>
            <a:pPr marL="0" indent="0">
              <a:buNone/>
            </a:pPr>
            <a:r>
              <a:rPr lang="en-US" dirty="0" smtClean="0"/>
              <a:t>= People fled authoritarian regimes after their collapse </a:t>
            </a:r>
            <a:r>
              <a:rPr lang="en-US" i="1" dirty="0" smtClean="0"/>
              <a:t>because they were able to do so</a:t>
            </a:r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i="1" dirty="0" smtClean="0"/>
              <a:t>they had somewhere to go.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Nowadays, global trends in refugees: results from inter-state wars and ethnic conflicts.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60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to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 Korean refugee floods: Where will they go? DMZ, Sino-Korea border?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Even if maximum predictions are correct: the vast majority of North Koreans will remain in the North.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723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Internally Displaced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During Korean War – 2.9 Mill. IDPs</a:t>
            </a:r>
          </a:p>
          <a:p>
            <a:endParaRPr lang="en-US" dirty="0"/>
          </a:p>
          <a:p>
            <a:r>
              <a:rPr lang="en-US" dirty="0" smtClean="0"/>
              <a:t>Culture played role</a:t>
            </a:r>
          </a:p>
          <a:p>
            <a:r>
              <a:rPr lang="en-US" dirty="0" smtClean="0"/>
              <a:t>Geography</a:t>
            </a:r>
          </a:p>
          <a:p>
            <a:r>
              <a:rPr lang="en-US" dirty="0" smtClean="0"/>
              <a:t>Loyalty to family and territory</a:t>
            </a:r>
          </a:p>
          <a:p>
            <a:r>
              <a:rPr lang="en-US" dirty="0" smtClean="0"/>
              <a:t>Fear of foreign countries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Similar factors will keep North Koreans displaced / migrating within the North.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22865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to Learn: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Migrating people typically plan to move temporarily, nurturing the wish to return home. </a:t>
            </a:r>
          </a:p>
          <a:p>
            <a:endParaRPr lang="en-US" dirty="0"/>
          </a:p>
          <a:p>
            <a:r>
              <a:rPr lang="en-US" dirty="0" smtClean="0"/>
              <a:t>May be economic, political, health disincentives to returning.</a:t>
            </a:r>
          </a:p>
          <a:p>
            <a:endParaRPr lang="en-US" dirty="0"/>
          </a:p>
          <a:p>
            <a:r>
              <a:rPr lang="en-US" b="1" dirty="0" smtClean="0"/>
              <a:t>Greatest number of migrations will be </a:t>
            </a:r>
            <a:r>
              <a:rPr lang="en-US" b="1" i="1" dirty="0" smtClean="0"/>
              <a:t>internal to the DPRK.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385997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914399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914400"/>
            <a:ext cx="8610600" cy="5562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To assist in refugee flows: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Pressure China and third countries to accept North Koreans as refugees, not return them to the North, and pressure other countries to accept North Koreans.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Use the existing network of North Korean settlers in the ROK and beyond to bring family members safely out. 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075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219199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800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To assist return migration to North Korea: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Facilitate financial </a:t>
            </a:r>
            <a:r>
              <a:rPr lang="en-US" dirty="0" smtClean="0">
                <a:solidFill>
                  <a:schemeClr val="tx1"/>
                </a:solidFill>
              </a:rPr>
              <a:t>remittances to North Korea via family members and third parties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Work with government, NGOs </a:t>
            </a:r>
            <a:r>
              <a:rPr lang="en-US" dirty="0" err="1" smtClean="0">
                <a:solidFill>
                  <a:schemeClr val="tx1"/>
                </a:solidFill>
              </a:rPr>
              <a:t>etc</a:t>
            </a:r>
            <a:r>
              <a:rPr lang="en-US" dirty="0" smtClean="0">
                <a:solidFill>
                  <a:schemeClr val="tx1"/>
                </a:solidFill>
              </a:rPr>
              <a:t> to </a:t>
            </a:r>
            <a:r>
              <a:rPr lang="en-US" i="1" dirty="0" smtClean="0">
                <a:solidFill>
                  <a:schemeClr val="tx1"/>
                </a:solidFill>
              </a:rPr>
              <a:t>prepare for the inevitable issues of health, loose-weapons, abandoned children etc., involved with internally displaced people inside North Korea.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88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existing knowledge do we have about North Korean refugee/ migration flows?</a:t>
            </a:r>
          </a:p>
          <a:p>
            <a:endParaRPr lang="en-US" dirty="0"/>
          </a:p>
          <a:p>
            <a:r>
              <a:rPr lang="en-US" dirty="0" smtClean="0"/>
              <a:t>What patterns are typical in other cases of refugee/ migration flows?</a:t>
            </a:r>
          </a:p>
          <a:p>
            <a:endParaRPr lang="en-US" dirty="0"/>
          </a:p>
          <a:p>
            <a:r>
              <a:rPr lang="en-US" dirty="0" smtClean="0"/>
              <a:t>What can this teach us about best policy for North Korea?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614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8287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Our Existing Knowledge on North Korean refugee/ migration: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686800" cy="4724400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Famine marked the beginning of North Korean out-migration (Early-Mid 1990s)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Numbers of North Koreans setting in ROK grew remarkably in the last decade.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Estimates of between 20,000 -300,000 North Koreans in China. </a:t>
            </a:r>
          </a:p>
          <a:p>
            <a:pPr marL="457200" indent="-457200" algn="l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North Koreans have settled in other countries too. </a:t>
            </a:r>
          </a:p>
          <a:p>
            <a:pPr marL="457200" indent="-457200" algn="l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310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Noteworthy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 Korean refugee/ migrants tend to be in their 20s and 30s. </a:t>
            </a:r>
          </a:p>
          <a:p>
            <a:endParaRPr lang="en-US" dirty="0"/>
          </a:p>
          <a:p>
            <a:r>
              <a:rPr lang="en-US" dirty="0" smtClean="0"/>
              <a:t>This reflects the physical strength necessary to make the journey, more future-oriented mindset and increase in defection of women of marriageable age.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83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Arrival of North Koreans by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dministrator\Pictures\20101115 DPRK refuge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62200"/>
            <a:ext cx="7315200" cy="3127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53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 Numbers Across Time in ROK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istrator\Pictures\North Korean defectors entering South Kor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318" y="1981200"/>
            <a:ext cx="6565582" cy="3551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06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Koreans in China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Administrator\Pictures\North Koreans in Chi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7790117" cy="4755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994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Koreans in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Administrator\Pictures\refugee_table-6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458200" cy="5427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79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Regional Fears about Refugee Foods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scholars, think-tanks, government workers and others are beginning to talk about “floods of North Koreans” in the case of major changes in North Korea.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29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638</Words>
  <Application>Microsoft Office PowerPoint</Application>
  <PresentationFormat>On-screen Show (4:3)</PresentationFormat>
  <Paragraphs>119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North Korean Refugee Flows:  Existing knowledge, Trends from other cases,  Lessons to Learn</vt:lpstr>
      <vt:lpstr>Structure of the Talk</vt:lpstr>
      <vt:lpstr>Our Existing Knowledge on North Korean refugee/ migration: </vt:lpstr>
      <vt:lpstr>Noteworthy Characteristics</vt:lpstr>
      <vt:lpstr>Arrival of North Koreans by Year</vt:lpstr>
      <vt:lpstr>Total Numbers Across Time in ROK</vt:lpstr>
      <vt:lpstr>North Koreans in China</vt:lpstr>
      <vt:lpstr>North Koreans in the World</vt:lpstr>
      <vt:lpstr>Regional Fears about Refugee Foods</vt:lpstr>
      <vt:lpstr>Predictions</vt:lpstr>
      <vt:lpstr>Predictions</vt:lpstr>
      <vt:lpstr>What about other cases? </vt:lpstr>
      <vt:lpstr>Other Cases:</vt:lpstr>
      <vt:lpstr>Lessons to Learn?</vt:lpstr>
      <vt:lpstr>The Internally Displaced</vt:lpstr>
      <vt:lpstr>Lessons to Learn:</vt:lpstr>
      <vt:lpstr>Recommendations</vt:lpstr>
      <vt:lpstr>Recommendations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Korean Refugee Flows:  Insights from other cases,  their relevance to Korea and Lessons Learned</dc:title>
  <dc:creator>Administrator</dc:creator>
  <cp:lastModifiedBy>Administrator</cp:lastModifiedBy>
  <cp:revision>13</cp:revision>
  <cp:lastPrinted>2012-06-20T05:59:36Z</cp:lastPrinted>
  <dcterms:created xsi:type="dcterms:W3CDTF">2012-06-20T04:14:33Z</dcterms:created>
  <dcterms:modified xsi:type="dcterms:W3CDTF">2012-06-20T06:00:08Z</dcterms:modified>
</cp:coreProperties>
</file>